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1" r:id="rId3"/>
    <p:sldId id="273" r:id="rId4"/>
    <p:sldId id="292" r:id="rId5"/>
    <p:sldId id="293" r:id="rId6"/>
    <p:sldId id="294" r:id="rId7"/>
    <p:sldId id="287" r:id="rId8"/>
    <p:sldId id="295" r:id="rId9"/>
    <p:sldId id="296" r:id="rId10"/>
    <p:sldId id="297" r:id="rId11"/>
    <p:sldId id="298" r:id="rId12"/>
    <p:sldId id="299" r:id="rId13"/>
    <p:sldId id="258" r:id="rId14"/>
    <p:sldId id="261" r:id="rId15"/>
    <p:sldId id="271" r:id="rId16"/>
    <p:sldId id="300" r:id="rId17"/>
    <p:sldId id="301" r:id="rId18"/>
    <p:sldId id="288" r:id="rId19"/>
    <p:sldId id="302" r:id="rId20"/>
    <p:sldId id="285" r:id="rId21"/>
    <p:sldId id="304" r:id="rId22"/>
    <p:sldId id="303" r:id="rId23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489A"/>
    <a:srgbClr val="0F18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CE4B74-904D-4FB3-BB33-78CB75316F3F}" type="datetime1">
              <a:rPr lang="cs-CZ"/>
              <a:pPr>
                <a:defRPr/>
              </a:pPr>
              <a:t>8.9.2010</a:t>
            </a:fld>
            <a:endParaRPr lang="cs-CZ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E475C85-30BA-4B7F-8767-0FF00A2733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55F6F34-B24A-4034-A68E-F6781379DA94}" type="datetime1">
              <a:rPr lang="cs-CZ"/>
              <a:pPr>
                <a:defRPr/>
              </a:pPr>
              <a:t>8.9.2010</a:t>
            </a:fld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787C618-8812-468F-8E9B-321F8201F0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BDCE4-EFFD-487A-BB3F-24E6E1A733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51DA5-2835-467A-8969-8415EE6E74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635000"/>
            <a:ext cx="2076450" cy="54911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35000"/>
            <a:ext cx="6081713" cy="54911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23C49-5538-48D4-B039-9E278E114D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81A91-D220-4E10-A830-23CB003DFC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03B69-9718-4B78-92C3-C91052F753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44675"/>
            <a:ext cx="4038600" cy="4281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4038600" cy="4281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913B8-ACE3-4766-BF6A-CC379BD3F1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408AC-8019-4369-86E8-C4EB7F53CC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21C3E-2F03-4DD6-8A65-C0582D18A1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D1BE6-77C8-4846-B052-C7A9CF6418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1216C-6111-48F3-AD93-3ACC7D3027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34720-5F16-4240-8A0E-BD97BD70B4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lista_I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043488"/>
            <a:ext cx="9144000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44675"/>
            <a:ext cx="8229600" cy="428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3350" y="5300663"/>
            <a:ext cx="47783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19489A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3B6569CC-76FE-457B-A01B-A61A8013BE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2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635000"/>
            <a:ext cx="8156575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489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489A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489A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489A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489A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9489A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9489A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9489A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9489A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19489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19489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19489A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19489A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rgbClr val="19489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19489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19489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19489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19489A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titul_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488" y="-74613"/>
            <a:ext cx="9234488" cy="693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684213" y="446088"/>
            <a:ext cx="5543550" cy="298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cs-CZ" sz="4000" b="1" dirty="0">
                <a:solidFill>
                  <a:srgbClr val="19489A"/>
                </a:solidFill>
              </a:rPr>
              <a:t>Změny </a:t>
            </a:r>
            <a:br>
              <a:rPr lang="cs-CZ" sz="4000" b="1" dirty="0">
                <a:solidFill>
                  <a:srgbClr val="19489A"/>
                </a:solidFill>
              </a:rPr>
            </a:br>
            <a:r>
              <a:rPr lang="cs-CZ" sz="4000" b="1" dirty="0">
                <a:solidFill>
                  <a:srgbClr val="19489A"/>
                </a:solidFill>
              </a:rPr>
              <a:t>ve středním školství </a:t>
            </a:r>
            <a:br>
              <a:rPr lang="cs-CZ" sz="4000" b="1" dirty="0">
                <a:solidFill>
                  <a:srgbClr val="19489A"/>
                </a:solidFill>
              </a:rPr>
            </a:br>
            <a:r>
              <a:rPr lang="cs-CZ" sz="4000" b="1" dirty="0">
                <a:solidFill>
                  <a:srgbClr val="19489A"/>
                </a:solidFill>
              </a:rPr>
              <a:t>v Pardubickém </a:t>
            </a:r>
            <a:r>
              <a:rPr lang="cs-CZ" sz="4000" b="1" dirty="0" smtClean="0">
                <a:solidFill>
                  <a:srgbClr val="19489A"/>
                </a:solidFill>
              </a:rPr>
              <a:t>kraji pro školní rok 2011/2012</a:t>
            </a:r>
            <a:endParaRPr lang="cs-CZ" sz="4000" b="1" dirty="0">
              <a:solidFill>
                <a:srgbClr val="19489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D1294C4-0099-4C05-B9A7-0CFED67388ED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Změny ve středním školství v Pk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>
              <a:buFontTx/>
              <a:buNone/>
            </a:pPr>
            <a:r>
              <a:rPr lang="cs-CZ" sz="2400" dirty="0" smtClean="0"/>
              <a:t>Ekonomické obory</a:t>
            </a:r>
          </a:p>
          <a:p>
            <a:pPr>
              <a:buFontTx/>
              <a:buNone/>
            </a:pP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Útlum </a:t>
            </a:r>
            <a:r>
              <a:rPr lang="cs-CZ" sz="2400" dirty="0" smtClean="0"/>
              <a:t>oboru Ekonomika a </a:t>
            </a:r>
            <a:r>
              <a:rPr lang="cs-CZ" sz="2400" dirty="0" smtClean="0"/>
              <a:t>podnikání,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ekonomické </a:t>
            </a:r>
            <a:r>
              <a:rPr lang="cs-CZ" sz="2400" dirty="0" smtClean="0"/>
              <a:t>obory budou pouze na obchodních </a:t>
            </a:r>
            <a:r>
              <a:rPr lang="cs-CZ" sz="2400" dirty="0" smtClean="0"/>
              <a:t>akademiích,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ve </a:t>
            </a:r>
            <a:r>
              <a:rPr lang="cs-CZ" sz="2400" dirty="0" smtClean="0"/>
              <a:t>školním roce 2011/2012 nebude otevřeno 9 tříd prvních </a:t>
            </a:r>
            <a:r>
              <a:rPr lang="cs-CZ" sz="2400" dirty="0" smtClean="0"/>
              <a:t>ročníků.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Změny ve středním školství v Pardubickém kraji pro školní rok 2011/2012</a:t>
            </a:r>
            <a:endParaRPr lang="cs-CZ" sz="24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500166" y="1357298"/>
          <a:ext cx="5643602" cy="4350444"/>
        </p:xfrm>
        <a:graphic>
          <a:graphicData uri="http://schemas.openxmlformats.org/drawingml/2006/table">
            <a:tbl>
              <a:tblPr/>
              <a:tblGrid>
                <a:gridCol w="305365"/>
                <a:gridCol w="2970713"/>
                <a:gridCol w="2367524"/>
              </a:tblGrid>
              <a:tr h="1770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 err="1">
                          <a:latin typeface="Arial CE"/>
                        </a:rPr>
                        <a:t>č.ř</a:t>
                      </a:r>
                      <a:r>
                        <a:rPr lang="cs-CZ" sz="900" b="1" i="0" u="none" strike="noStrike" dirty="0">
                          <a:latin typeface="Arial CE"/>
                        </a:rPr>
                        <a:t>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latin typeface="Arial CE"/>
                        </a:rPr>
                        <a:t>název školy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latin typeface="Arial CE"/>
                        </a:rPr>
                        <a:t>název oboru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Střední škola zemědělská a Vyšší odborná škola Chrudim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Ekonomika a podnikání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7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Střední odborná škola a Střední odborné učiliště obchodu a služeb, Chrudim, Čáslavská 205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Ekonomika a podnikání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7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Střední odborná škola a Střední odborné učiliště technické, Třemošnice, Sportovní 322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Ekonomika a podnikání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7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Střední odborná škola a Střední odborné učiliště, Pardubice - Polabiny, Poděbradská 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Ekonomika a podnikání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7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Střední odborná škola a Střední odborné učiliště, Polička, š. armády 485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Ekonomika a podnikání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Střední zemědělská škola, Lanškroun, Dolní Třešňovec 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Ekonomika a podnikání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latin typeface="Arial CE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Integrovaná střední škola technická, Vysoké Mýto, Mládežnická 380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Ekonomika a podnikání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16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Střední škola cestovního ruchu Choceň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latin typeface="Arial CE"/>
                        </a:rPr>
                        <a:t>Ekonomika a podnikání</a:t>
                      </a:r>
                      <a:endParaRPr lang="cs-CZ" sz="1100" b="0" i="0" u="none" strike="noStrike" dirty="0">
                        <a:latin typeface="Arial CE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latin typeface="Arial CE"/>
                        </a:rPr>
                        <a:t>Střední škola uměleckoprůmyslová Ústí nad Orlicí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latin typeface="Arial CE"/>
                        </a:rPr>
                        <a:t>Ekonomika a podnikání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1A91-D220-4E10-A830-23CB003DFC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8" name="TextovéPole 1"/>
          <p:cNvSpPr txBox="1"/>
          <p:nvPr/>
        </p:nvSpPr>
        <p:spPr>
          <a:xfrm>
            <a:off x="2771775" y="25527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E888F74-0DDF-462B-9C9E-3E22C7BD44B4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3072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Změny ve středním školství v Pk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buFontTx/>
              <a:buNone/>
            </a:pPr>
            <a:r>
              <a:rPr lang="cs-CZ" sz="2400" dirty="0" smtClean="0"/>
              <a:t>Vyšší odborné </a:t>
            </a:r>
            <a:r>
              <a:rPr lang="cs-CZ" sz="2400" dirty="0" smtClean="0"/>
              <a:t>školy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Útlum </a:t>
            </a:r>
            <a:r>
              <a:rPr lang="cs-CZ" sz="2400" dirty="0" smtClean="0"/>
              <a:t>nenaplněných oborů v Chrudimi (Střední škola průmyslová strojnická, technická a Vyšší odborná škola Chrudim) a v Litomyšli (Vyšší odborná škola a Střední odborná škola technická</a:t>
            </a:r>
            <a:r>
              <a:rPr lang="cs-CZ" sz="2400" dirty="0" smtClean="0"/>
              <a:t>),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u ostatních oborů </a:t>
            </a:r>
            <a:r>
              <a:rPr lang="cs-CZ" sz="2400" dirty="0" smtClean="0"/>
              <a:t> VOŠ jednání </a:t>
            </a:r>
            <a:r>
              <a:rPr lang="cs-CZ" sz="2400" dirty="0" smtClean="0"/>
              <a:t>s vysokými školami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o </a:t>
            </a:r>
            <a:r>
              <a:rPr lang="cs-CZ" sz="2400" dirty="0" smtClean="0"/>
              <a:t>možnostech </a:t>
            </a:r>
            <a:r>
              <a:rPr lang="cs-CZ" sz="2400" dirty="0" smtClean="0"/>
              <a:t>transformace.</a:t>
            </a:r>
            <a:endParaRPr lang="cs-CZ" sz="2400" dirty="0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133350" y="5300663"/>
            <a:ext cx="47783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DDB43256-C010-4458-A406-145A85C7603D}" type="slidenum">
              <a:rPr lang="cs-CZ" sz="1400" b="1">
                <a:solidFill>
                  <a:srgbClr val="19489A"/>
                </a:solidFill>
                <a:latin typeface="Arial Black" pitchFamily="34" charset="0"/>
              </a:rPr>
              <a:pPr algn="ctr"/>
              <a:t>12</a:t>
            </a:fld>
            <a:endParaRPr lang="cs-CZ" sz="1400" b="1">
              <a:solidFill>
                <a:srgbClr val="19489A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2CEA3B6-D54F-4EFE-B381-5F957D13B63F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156575" cy="719138"/>
          </a:xfrm>
        </p:spPr>
        <p:txBody>
          <a:bodyPr/>
          <a:lstStyle/>
          <a:p>
            <a:pPr eaLnBrk="1" hangingPunct="1"/>
            <a:r>
              <a:rPr lang="cs-CZ" sz="2400" dirty="0" smtClean="0"/>
              <a:t>Změny ve středním školství v Pardubickém kraji pro školní rok 2011/2012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/>
              <a:t>Gymnázia</a:t>
            </a:r>
            <a:endParaRPr lang="cs-CZ" dirty="0" smtClean="0"/>
          </a:p>
          <a:p>
            <a:pPr eaLnBrk="1" hangingPunct="1">
              <a:lnSpc>
                <a:spcPct val="150000"/>
              </a:lnSpc>
            </a:pPr>
            <a:r>
              <a:rPr lang="cs-CZ" sz="2400" dirty="0" smtClean="0"/>
              <a:t>Od </a:t>
            </a:r>
            <a:r>
              <a:rPr lang="cs-CZ" sz="2400" dirty="0" smtClean="0"/>
              <a:t>školního roku 2011/2012 dojde ke snížení počtu otevíraných tříd ze 40 (</a:t>
            </a:r>
            <a:r>
              <a:rPr lang="cs-CZ" sz="2400" dirty="0" err="1" smtClean="0"/>
              <a:t>šk</a:t>
            </a:r>
            <a:r>
              <a:rPr lang="cs-CZ" sz="2400" dirty="0" smtClean="0"/>
              <a:t>. </a:t>
            </a:r>
            <a:r>
              <a:rPr lang="cs-CZ" sz="2400" dirty="0" smtClean="0"/>
              <a:t>rok </a:t>
            </a:r>
            <a:r>
              <a:rPr lang="cs-CZ" sz="2400" dirty="0" smtClean="0"/>
              <a:t>2009/2010) na </a:t>
            </a:r>
            <a:r>
              <a:rPr lang="cs-CZ" sz="2400" dirty="0" smtClean="0"/>
              <a:t>32,</a:t>
            </a:r>
            <a:endParaRPr lang="cs-CZ" sz="2400" dirty="0" smtClean="0"/>
          </a:p>
          <a:p>
            <a:pPr eaLnBrk="1" hangingPunct="1">
              <a:lnSpc>
                <a:spcPct val="150000"/>
              </a:lnSpc>
            </a:pPr>
            <a:r>
              <a:rPr lang="cs-CZ" sz="2400" dirty="0" smtClean="0"/>
              <a:t>již v tomto školním roce je tříd prvních ročníků gymnázií 36 </a:t>
            </a:r>
            <a:r>
              <a:rPr lang="cs-CZ" sz="2400" dirty="0" smtClean="0"/>
              <a:t>(nižší počet </a:t>
            </a:r>
            <a:r>
              <a:rPr lang="cs-CZ" sz="2400" dirty="0" smtClean="0"/>
              <a:t>žáků z 9. ročníků ZŠ).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EBF0F83-0BEE-4EA9-9449-99A3192D8DB5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156575" cy="576263"/>
          </a:xfrm>
        </p:spPr>
        <p:txBody>
          <a:bodyPr/>
          <a:lstStyle/>
          <a:p>
            <a:pPr eaLnBrk="1" hangingPunct="1"/>
            <a:r>
              <a:rPr lang="cs-CZ" sz="2400" dirty="0" smtClean="0"/>
              <a:t>Změny ve středním školství v Pardubickém kraji pro školní rok 2011/2012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071546"/>
            <a:ext cx="8229600" cy="4281488"/>
          </a:xfrm>
        </p:spPr>
        <p:txBody>
          <a:bodyPr/>
          <a:lstStyle/>
          <a:p>
            <a:pPr eaLnBrk="1" hangingPunct="1"/>
            <a:r>
              <a:rPr lang="cs-CZ" dirty="0" smtClean="0"/>
              <a:t>Gymnázia</a:t>
            </a:r>
            <a:endParaRPr lang="cs-CZ" b="1" dirty="0" smtClean="0"/>
          </a:p>
          <a:p>
            <a:pPr eaLnBrk="1" hangingPunct="1"/>
            <a:endParaRPr lang="cs-CZ" b="1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85720" y="1785926"/>
          <a:ext cx="8286807" cy="3578088"/>
        </p:xfrm>
        <a:graphic>
          <a:graphicData uri="http://schemas.openxmlformats.org/drawingml/2006/table">
            <a:tbl>
              <a:tblPr/>
              <a:tblGrid>
                <a:gridCol w="3756686"/>
                <a:gridCol w="642228"/>
                <a:gridCol w="649133"/>
                <a:gridCol w="649133"/>
                <a:gridCol w="649133"/>
                <a:gridCol w="649133"/>
                <a:gridCol w="642228"/>
                <a:gridCol w="649133"/>
              </a:tblGrid>
              <a:tr h="43670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 dirty="0">
                          <a:latin typeface="Arial"/>
                        </a:rPr>
                        <a:t>Škola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latin typeface="Arial"/>
                        </a:rPr>
                        <a:t>  Aktuální stav</a:t>
                      </a:r>
                      <a:br>
                        <a:rPr lang="cs-CZ" sz="900" b="0" i="0" u="none" strike="noStrike">
                          <a:latin typeface="Arial"/>
                        </a:rPr>
                      </a:br>
                      <a:r>
                        <a:rPr lang="cs-CZ" sz="900" b="0" i="0" u="none" strike="noStrike">
                          <a:latin typeface="Arial"/>
                        </a:rPr>
                        <a:t>šk. rok 2009/10 </a:t>
                      </a:r>
                    </a:p>
                  </a:txBody>
                  <a:tcPr marL="7633" marR="7633" marT="7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latin typeface="Arial"/>
                        </a:rPr>
                        <a:t> Navrhovaný stav</a:t>
                      </a:r>
                      <a:br>
                        <a:rPr lang="cs-CZ" sz="900" b="0" i="0" u="none" strike="noStrike">
                          <a:latin typeface="Arial"/>
                        </a:rPr>
                      </a:br>
                      <a:r>
                        <a:rPr lang="cs-CZ" sz="900" b="0" i="0" u="none" strike="noStrike">
                          <a:latin typeface="Arial"/>
                        </a:rPr>
                        <a:t>šk. rok 2011/12</a:t>
                      </a:r>
                    </a:p>
                  </a:txBody>
                  <a:tcPr marL="7633" marR="7633" marT="7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snížení počtu tříd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3670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4-leté studium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8-leté studium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celkem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4-leté studium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8-leté studium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celkem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275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latin typeface="Arial"/>
                        </a:rPr>
                        <a:t>Chrudim</a:t>
                      </a:r>
                    </a:p>
                  </a:txBody>
                  <a:tcPr marL="7633" marR="7633" marT="7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0233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latin typeface="Arial"/>
                        </a:rPr>
                        <a:t>Gymnázium Josefa </a:t>
                      </a:r>
                      <a:r>
                        <a:rPr lang="cs-CZ" sz="1200" b="1" i="0" u="none" strike="noStrike" dirty="0" err="1">
                          <a:latin typeface="Arial"/>
                        </a:rPr>
                        <a:t>Ressela</a:t>
                      </a:r>
                      <a:r>
                        <a:rPr lang="cs-CZ" sz="1200" b="1" i="0" u="none" strike="noStrike" dirty="0">
                          <a:latin typeface="Arial"/>
                        </a:rPr>
                        <a:t>, Chrudim, </a:t>
                      </a:r>
                      <a:r>
                        <a:rPr lang="cs-CZ" sz="1200" b="1" i="0" u="none" strike="noStrike" dirty="0" err="1">
                          <a:latin typeface="Arial"/>
                        </a:rPr>
                        <a:t>Olbrachtova</a:t>
                      </a:r>
                      <a:r>
                        <a:rPr lang="cs-CZ" sz="1200" b="1" i="0" u="none" strike="noStrike" dirty="0">
                          <a:latin typeface="Arial"/>
                        </a:rPr>
                        <a:t> 291- 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4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latin typeface="Arial"/>
                        </a:rPr>
                        <a:t>Gymnázium K. V. Raise, Hlinsko, Adámkova 55           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Celkem za okres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latin typeface="Arial"/>
                        </a:rPr>
                        <a:t>5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latin typeface="Arial"/>
                        </a:rPr>
                        <a:t>5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latin typeface="Arial"/>
                        </a:rPr>
                        <a:t>Pardubice</a:t>
                      </a:r>
                    </a:p>
                  </a:txBody>
                  <a:tcPr marL="7633" marR="7633" marT="7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239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latin typeface="Arial"/>
                        </a:rPr>
                        <a:t>Gymnázium Dr. Emila Holuba, Holice, Na Mušce 1110</a:t>
                      </a:r>
                      <a:r>
                        <a:rPr lang="pt-BR" sz="1200" b="0" i="0" u="none" strike="noStrike">
                          <a:latin typeface="Arial"/>
                        </a:rPr>
                        <a:t>  </a:t>
                      </a:r>
                      <a:endParaRPr lang="pt-BR" sz="1200" b="1" i="0" u="none" strike="noStrike">
                        <a:latin typeface="Arial"/>
                      </a:endParaRP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Gymnázium, Pardubice, Dašická 1083 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Gymnázium, Přelouč, Obránců míru 1025 </a:t>
                      </a:r>
                      <a:r>
                        <a:rPr lang="cs-CZ" sz="1200" b="0" i="0" u="none" strike="noStrike">
                          <a:latin typeface="Arial"/>
                        </a:rPr>
                        <a:t>                     </a:t>
                      </a:r>
                      <a:endParaRPr lang="cs-CZ" sz="1200" b="1" i="0" u="none" strike="noStrike">
                        <a:latin typeface="Arial"/>
                      </a:endParaRP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Gymnázium, Pardubice, Mozartova 449</a:t>
                      </a:r>
                      <a:r>
                        <a:rPr lang="cs-CZ" sz="1200" b="0" i="0" u="none" strike="noStrike">
                          <a:latin typeface="Arial"/>
                        </a:rPr>
                        <a:t> </a:t>
                      </a:r>
                      <a:endParaRPr lang="cs-CZ" sz="1200" b="1" i="0" u="none" strike="noStrike">
                        <a:latin typeface="Arial"/>
                      </a:endParaRP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Sportovní gymnázium Pardubice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4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Celkem za okres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latin typeface="Arial"/>
                        </a:rPr>
                        <a:t>14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latin typeface="Arial"/>
                        </a:rPr>
                        <a:t>10</a:t>
                      </a:r>
                    </a:p>
                  </a:txBody>
                  <a:tcPr marL="7633" marR="7633" marT="7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-4</a:t>
                      </a:r>
                    </a:p>
                  </a:txBody>
                  <a:tcPr marL="7633" marR="7633" marT="76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156575" cy="633413"/>
          </a:xfrm>
        </p:spPr>
        <p:txBody>
          <a:bodyPr/>
          <a:lstStyle/>
          <a:p>
            <a:r>
              <a:rPr lang="cs-CZ" sz="2400" dirty="0" smtClean="0"/>
              <a:t>Změny ve středním školství v Pardubickém kraji pro školní rok 2011/2012</a:t>
            </a:r>
            <a:endParaRPr lang="cs-CZ" sz="24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8286811" cy="5238163"/>
        </p:xfrm>
        <a:graphic>
          <a:graphicData uri="http://schemas.openxmlformats.org/drawingml/2006/table">
            <a:tbl>
              <a:tblPr/>
              <a:tblGrid>
                <a:gridCol w="3756685"/>
                <a:gridCol w="642228"/>
                <a:gridCol w="649134"/>
                <a:gridCol w="649134"/>
                <a:gridCol w="649134"/>
                <a:gridCol w="649134"/>
                <a:gridCol w="642228"/>
                <a:gridCol w="649134"/>
              </a:tblGrid>
              <a:tr h="33690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latin typeface="Arial"/>
                        </a:rPr>
                        <a:t>Škola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latin typeface="Arial"/>
                        </a:rPr>
                        <a:t>  Aktuální stav</a:t>
                      </a:r>
                      <a:br>
                        <a:rPr lang="cs-CZ" sz="900" b="0" i="0" u="none" strike="noStrike">
                          <a:latin typeface="Arial"/>
                        </a:rPr>
                      </a:br>
                      <a:r>
                        <a:rPr lang="cs-CZ" sz="900" b="0" i="0" u="none" strike="noStrike">
                          <a:latin typeface="Arial"/>
                        </a:rPr>
                        <a:t>šk. rok 2009/10 </a:t>
                      </a:r>
                    </a:p>
                  </a:txBody>
                  <a:tcPr marL="7844" marR="7844" marT="78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latin typeface="Arial"/>
                        </a:rPr>
                        <a:t> Navrhovaný stav</a:t>
                      </a:r>
                      <a:br>
                        <a:rPr lang="cs-CZ" sz="900" b="0" i="0" u="none" strike="noStrike">
                          <a:latin typeface="Arial"/>
                        </a:rPr>
                      </a:br>
                      <a:r>
                        <a:rPr lang="cs-CZ" sz="900" b="0" i="0" u="none" strike="noStrike">
                          <a:latin typeface="Arial"/>
                        </a:rPr>
                        <a:t>šk. rok 2011/12</a:t>
                      </a:r>
                    </a:p>
                  </a:txBody>
                  <a:tcPr marL="7844" marR="7844" marT="78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snížení počtu tříd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369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4-leté studium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8-leté studium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celkem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4-leté studium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8-leté studium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Arial"/>
                        </a:rPr>
                        <a:t>celkem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277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latin typeface="Arial"/>
                        </a:rPr>
                        <a:t>Svitavy</a:t>
                      </a:r>
                    </a:p>
                  </a:txBody>
                  <a:tcPr marL="7844" marR="7844" marT="78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900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Gymnázium Aloise Jiráska, Litomyšl</a:t>
                      </a:r>
                      <a:r>
                        <a:rPr lang="cs-CZ" sz="1200" b="0" i="0" u="none" strike="noStrike">
                          <a:latin typeface="Arial"/>
                        </a:rPr>
                        <a:t> </a:t>
                      </a:r>
                      <a:endParaRPr lang="cs-CZ" sz="1200" b="1" i="0" u="none" strike="noStrike">
                        <a:latin typeface="Arial"/>
                      </a:endParaRP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0,5</a:t>
                      </a:r>
                      <a:r>
                        <a:rPr lang="cs-CZ" sz="1200" b="1" i="0" u="none" strike="noStrike" baseline="30000">
                          <a:solidFill>
                            <a:srgbClr val="FF0000"/>
                          </a:solidFill>
                          <a:latin typeface="Arial"/>
                        </a:rPr>
                        <a:t>1)</a:t>
                      </a:r>
                      <a:endParaRPr lang="cs-CZ" sz="1200" b="0" i="0" u="none" strike="noStrike">
                        <a:latin typeface="Arial"/>
                      </a:endParaRP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7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Gymnázium, Jevíčko, A. K. Vitáka 452 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Gymnázium, Moravská Třebová, Svitavská 310</a:t>
                      </a:r>
                      <a:r>
                        <a:rPr lang="cs-CZ" sz="1200" b="0" i="0" u="none" strike="noStrike">
                          <a:latin typeface="Arial"/>
                        </a:rPr>
                        <a:t>               </a:t>
                      </a:r>
                      <a:endParaRPr lang="cs-CZ" sz="1200" b="1" i="0" u="none" strike="noStrike">
                        <a:latin typeface="Arial"/>
                      </a:endParaRP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0,5</a:t>
                      </a:r>
                      <a:r>
                        <a:rPr lang="cs-CZ" sz="1200" b="1" i="0" u="none" strike="noStrike" baseline="30000">
                          <a:solidFill>
                            <a:srgbClr val="FF0000"/>
                          </a:solidFill>
                          <a:latin typeface="Arial"/>
                        </a:rPr>
                        <a:t>3)</a:t>
                      </a:r>
                      <a:endParaRPr lang="cs-CZ" sz="1200" b="0" i="0" u="none" strike="noStrike">
                        <a:latin typeface="Arial"/>
                      </a:endParaRP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Gymnázium, Polička, Nábřeží svobody 306</a:t>
                      </a:r>
                      <a:r>
                        <a:rPr lang="cs-CZ" sz="1200" b="0" i="0" u="none" strike="noStrike">
                          <a:latin typeface="Arial"/>
                        </a:rPr>
                        <a:t>                     </a:t>
                      </a:r>
                      <a:endParaRPr lang="cs-CZ" sz="1200" b="1" i="0" u="none" strike="noStrike">
                        <a:latin typeface="Arial"/>
                      </a:endParaRP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0,5</a:t>
                      </a:r>
                      <a:r>
                        <a:rPr lang="cs-CZ" sz="1200" b="1" i="0" u="none" strike="noStrike" baseline="30000">
                          <a:solidFill>
                            <a:srgbClr val="FF0000"/>
                          </a:solidFill>
                          <a:latin typeface="Arial"/>
                        </a:rPr>
                        <a:t>1)</a:t>
                      </a:r>
                      <a:endParaRPr lang="cs-CZ" sz="1200" b="0" i="0" u="none" strike="noStrike">
                        <a:latin typeface="Arial"/>
                      </a:endParaRP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70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Gymnázium a Jazyková škola s právem státní jazykové zkoušky Svitavy 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latin typeface="Arial"/>
                        </a:rPr>
                        <a:t>0,5</a:t>
                      </a:r>
                      <a:r>
                        <a:rPr lang="cs-CZ" sz="1200" b="1" i="0" u="none" strike="noStrike" baseline="30000" dirty="0">
                          <a:solidFill>
                            <a:srgbClr val="FF0000"/>
                          </a:solidFill>
                          <a:latin typeface="Arial"/>
                        </a:rPr>
                        <a:t>3)</a:t>
                      </a:r>
                      <a:endParaRPr lang="cs-CZ" sz="1200" b="0" i="0" u="none" strike="noStrike" dirty="0">
                        <a:latin typeface="Arial"/>
                      </a:endParaRP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0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Celkem za okres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latin typeface="Arial"/>
                        </a:rPr>
                        <a:t>11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-3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77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latin typeface="Arial"/>
                        </a:rPr>
                        <a:t>Ústí nad Orlicí</a:t>
                      </a:r>
                    </a:p>
                  </a:txBody>
                  <a:tcPr marL="7844" marR="7844" marT="78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986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Gymnázium, Česká Třebová, Tyršovo náměstí 970 </a:t>
                      </a:r>
                      <a:r>
                        <a:rPr lang="cs-CZ" sz="1200" b="0" i="0" u="none" strike="noStrike">
                          <a:latin typeface="Arial"/>
                        </a:rPr>
                        <a:t>        </a:t>
                      </a:r>
                      <a:endParaRPr lang="cs-CZ" sz="1200" b="1" i="0" u="none" strike="noStrike">
                        <a:latin typeface="Arial"/>
                      </a:endParaRP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0,5</a:t>
                      </a:r>
                      <a:r>
                        <a:rPr lang="cs-CZ" sz="1200" b="1" i="0" u="none" strike="noStrike" baseline="30000">
                          <a:solidFill>
                            <a:srgbClr val="FF0000"/>
                          </a:solidFill>
                          <a:latin typeface="Arial"/>
                        </a:rPr>
                        <a:t>2)</a:t>
                      </a:r>
                      <a:endParaRPr lang="cs-CZ" sz="1200" b="0" i="0" u="none" strike="noStrike">
                        <a:latin typeface="Arial"/>
                      </a:endParaRP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77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Gymnázium, Lanškroun, nám. Jana Marka Marků 113 </a:t>
                      </a:r>
                      <a:r>
                        <a:rPr lang="cs-CZ" sz="1200" b="0" i="0" u="none" strike="noStrike">
                          <a:latin typeface="Arial"/>
                        </a:rPr>
                        <a:t>  </a:t>
                      </a:r>
                      <a:endParaRPr lang="cs-CZ" sz="1200" b="1" i="0" u="none" strike="noStrike">
                        <a:latin typeface="Arial"/>
                      </a:endParaRP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77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Gymnázium, Ústí nad Orlicí, T. G. Masaryka 106 </a:t>
                      </a:r>
                      <a:r>
                        <a:rPr lang="cs-CZ" sz="1200" b="0" i="0" u="none" strike="noStrike">
                          <a:latin typeface="Arial"/>
                        </a:rPr>
                        <a:t>           </a:t>
                      </a:r>
                      <a:endParaRPr lang="cs-CZ" sz="1200" b="1" i="0" u="none" strike="noStrike">
                        <a:latin typeface="Arial"/>
                      </a:endParaRP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07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Gymnázium Vysoké Mýto</a:t>
                      </a:r>
                      <a:r>
                        <a:rPr lang="cs-CZ" sz="1200" b="0" i="0" u="none" strike="noStrike">
                          <a:latin typeface="Arial"/>
                        </a:rPr>
                        <a:t> </a:t>
                      </a:r>
                      <a:r>
                        <a:rPr lang="cs-CZ" sz="1200" b="1" i="0" u="none" strike="noStrike">
                          <a:latin typeface="Arial"/>
                        </a:rPr>
                        <a:t/>
                      </a:r>
                      <a:br>
                        <a:rPr lang="cs-CZ" sz="1200" b="1" i="0" u="none" strike="noStrike">
                          <a:latin typeface="Arial"/>
                        </a:rPr>
                      </a:br>
                      <a:endParaRPr lang="cs-CZ" sz="1200" b="1" i="0" u="none" strike="noStrike">
                        <a:latin typeface="Arial"/>
                      </a:endParaRP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0,5</a:t>
                      </a:r>
                      <a:r>
                        <a:rPr lang="cs-CZ" sz="1200" b="1" i="0" u="none" strike="noStrike" baseline="30000">
                          <a:solidFill>
                            <a:srgbClr val="FF0000"/>
                          </a:solidFill>
                          <a:latin typeface="Arial"/>
                        </a:rPr>
                        <a:t>2)</a:t>
                      </a:r>
                      <a:endParaRPr lang="cs-CZ" sz="1200" b="0" i="0" u="none" strike="noStrike">
                        <a:latin typeface="Arial"/>
                      </a:endParaRP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7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Gymnázium, Žamberk, Nádražní 48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7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latin typeface="Arial"/>
                        </a:rPr>
                        <a:t>Celkem za okres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latin typeface="Arial"/>
                        </a:rPr>
                        <a:t>10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latin typeface="Arial"/>
                        </a:rPr>
                        <a:t>9</a:t>
                      </a:r>
                    </a:p>
                  </a:txBody>
                  <a:tcPr marL="7844" marR="7844" marT="78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-1</a:t>
                      </a:r>
                    </a:p>
                  </a:txBody>
                  <a:tcPr marL="7844" marR="7844" marT="78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855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6855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1" u="none" strike="noStrike">
                          <a:latin typeface="Arial"/>
                        </a:rPr>
                        <a:t>Poznámka:</a:t>
                      </a:r>
                    </a:p>
                  </a:txBody>
                  <a:tcPr marL="7844" marR="7844" marT="7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55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1)</a:t>
                      </a:r>
                      <a:r>
                        <a:rPr lang="cs-CZ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 Gymnázium v Litomyšli by se vždy po roce střídalo v otevírání 1. ročníku čtyřletého studia s gymnáziem v Poličce</a:t>
                      </a:r>
                      <a:endParaRPr lang="cs-CZ" sz="800" b="1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7844" marR="7844" marT="7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55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tj. každé z uvedených gymnázií by otevřelo 1. ročník jedenkrát za  2 roky.   </a:t>
                      </a: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55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2)</a:t>
                      </a:r>
                      <a:r>
                        <a:rPr lang="cs-CZ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 Gymnázium v České Třebové by se vždy po roce střídalo v otevírání 1. ročníku čtyřletého studia s gymnáziem ve Vysokém Mýtě</a:t>
                      </a:r>
                      <a:endParaRPr lang="cs-CZ" sz="800" b="1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7844" marR="7844" marT="7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6855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tj. každé z uvedených gymnázií by otevřelo 1. ročník jedenkrát za  2 roky.   </a:t>
                      </a: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55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3)</a:t>
                      </a:r>
                      <a:r>
                        <a:rPr lang="cs-CZ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 Gymnázium v Moravské Třebové by se vždy po roce střídalo v otevírání 1. ročníku čtyřletého studia s gymnáziem ve Svitavech</a:t>
                      </a:r>
                      <a:endParaRPr lang="cs-CZ" sz="800" b="1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7844" marR="7844" marT="7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6855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tj. každé z uvedených gymnázií by otevřelo 1. ročník jedenkrát za  2 roky.   </a:t>
                      </a: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55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dirty="0">
                        <a:latin typeface="Arial"/>
                      </a:endParaRPr>
                    </a:p>
                  </a:txBody>
                  <a:tcPr marL="7844" marR="7844" marT="7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1A91-D220-4E10-A830-23CB003DFC7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069D71-F21C-42AB-9A87-8743380CB42E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5888"/>
            <a:ext cx="8156575" cy="720725"/>
          </a:xfrm>
        </p:spPr>
        <p:txBody>
          <a:bodyPr/>
          <a:lstStyle/>
          <a:p>
            <a:pPr eaLnBrk="1" hangingPunct="1"/>
            <a:r>
              <a:rPr lang="cs-CZ" sz="2400" dirty="0" smtClean="0"/>
              <a:t>Změny ve středním školství v Pardubickém kraji pro školní rok 2011/2012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928670"/>
            <a:ext cx="8229600" cy="50736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b="1" dirty="0" smtClean="0"/>
              <a:t>Technická lycea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dirty="0" smtClean="0"/>
              <a:t>Obor v dlouhodobém útlumu – poslední 3 roky málo </a:t>
            </a:r>
            <a:r>
              <a:rPr lang="cs-CZ" sz="2400" dirty="0" smtClean="0"/>
              <a:t>naplněn,</a:t>
            </a:r>
            <a:endParaRPr lang="cs-CZ" sz="2400" dirty="0" smtClean="0"/>
          </a:p>
          <a:p>
            <a:pPr eaLnBrk="1" hangingPunct="1">
              <a:lnSpc>
                <a:spcPct val="150000"/>
              </a:lnSpc>
            </a:pPr>
            <a:r>
              <a:rPr lang="cs-CZ" sz="2400" dirty="0" smtClean="0"/>
              <a:t>obdoba </a:t>
            </a:r>
            <a:r>
              <a:rPr lang="cs-CZ" sz="2400" dirty="0" smtClean="0"/>
              <a:t>všeobecně - vzdělávacích </a:t>
            </a:r>
            <a:r>
              <a:rPr lang="cs-CZ" sz="2400" dirty="0" smtClean="0"/>
              <a:t>oborů.</a:t>
            </a:r>
            <a:endParaRPr lang="cs-CZ" sz="2400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14414" y="3286124"/>
          <a:ext cx="6357982" cy="2500331"/>
        </p:xfrm>
        <a:graphic>
          <a:graphicData uri="http://schemas.openxmlformats.org/drawingml/2006/table">
            <a:tbl>
              <a:tblPr/>
              <a:tblGrid>
                <a:gridCol w="354680"/>
                <a:gridCol w="3257810"/>
                <a:gridCol w="2745492"/>
              </a:tblGrid>
              <a:tr h="38192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 dirty="0" err="1">
                          <a:latin typeface="Arial CE"/>
                        </a:rPr>
                        <a:t>č.ř</a:t>
                      </a:r>
                      <a:r>
                        <a:rPr lang="cs-CZ" sz="700" b="1" i="0" u="none" strike="noStrike" dirty="0">
                          <a:latin typeface="Arial CE"/>
                        </a:rPr>
                        <a:t>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název školy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název oboru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13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latin typeface="Arial CE"/>
                        </a:rPr>
                        <a:t>Střední škola průmyslová strojnická, technická a Vyšší odborná škola Chrudim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 CE"/>
                        </a:rPr>
                        <a:t>Technické lyceum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5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 CE"/>
                        </a:rPr>
                        <a:t>Střední průmyslová škola elektrotechnická a Vyšší odborná škola, Pardubice, Karla IV. 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latin typeface="Arial CE"/>
                        </a:rPr>
                        <a:t>Technické lyceum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75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latin typeface="Arial CE"/>
                        </a:rPr>
                        <a:t>Průmyslová střední škola Letohrad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latin typeface="Arial CE"/>
                        </a:rPr>
                        <a:t>Technické lyceum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A5DA0D2-4BBD-473D-8189-6B90A235F4D7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změny v oblasti školství v Pk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/>
              <a:t>Organizační </a:t>
            </a:r>
            <a:r>
              <a:rPr lang="cs-CZ" sz="2400" dirty="0" smtClean="0"/>
              <a:t>sloučení Pedagogicko-psychologických poraden se zachováním detašovaných </a:t>
            </a:r>
            <a:r>
              <a:rPr lang="cs-CZ" sz="2400" dirty="0" smtClean="0"/>
              <a:t>pracovišť,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účinnost od 1. ledna </a:t>
            </a:r>
            <a:r>
              <a:rPr lang="cs-CZ" sz="2400" dirty="0" smtClean="0"/>
              <a:t>2011,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dvě poradny v kraji: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cs-CZ" sz="2400" dirty="0" smtClean="0"/>
              <a:t>		Pardubice (zahrnuje okresy Chrudim a Pardubice)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cs-CZ" sz="2400" dirty="0" smtClean="0"/>
              <a:t>		Ústí nad Orlicí (zahrnuje okresy Ústí n/O. a Svitavy</a:t>
            </a:r>
            <a:r>
              <a:rPr lang="cs-CZ" sz="2400" dirty="0" smtClean="0"/>
              <a:t>).</a:t>
            </a:r>
            <a:endParaRPr lang="cs-CZ" sz="2400" dirty="0" smtClean="0"/>
          </a:p>
          <a:p>
            <a:pPr>
              <a:buFontTx/>
              <a:buNone/>
            </a:pPr>
            <a:r>
              <a:rPr lang="cs-CZ" sz="2400" dirty="0" smtClean="0"/>
              <a:t> </a:t>
            </a:r>
          </a:p>
        </p:txBody>
      </p:sp>
      <p:sp>
        <p:nvSpPr>
          <p:cNvPr id="31748" name="Zástupný symbol pro číslo snímku 3"/>
          <p:cNvSpPr txBox="1">
            <a:spLocks noGrp="1"/>
          </p:cNvSpPr>
          <p:nvPr/>
        </p:nvSpPr>
        <p:spPr bwMode="auto">
          <a:xfrm>
            <a:off x="133350" y="5300663"/>
            <a:ext cx="47783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EAB1EC1A-3F93-4A96-849D-779BA43CD47B}" type="slidenum">
              <a:rPr lang="cs-CZ" sz="1400" b="1">
                <a:solidFill>
                  <a:srgbClr val="19489A"/>
                </a:solidFill>
                <a:latin typeface="Arial Black" pitchFamily="34" charset="0"/>
              </a:rPr>
              <a:pPr algn="ctr"/>
              <a:t>17</a:t>
            </a:fld>
            <a:endParaRPr lang="cs-CZ" sz="1400" b="1">
              <a:solidFill>
                <a:srgbClr val="19489A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Splynutí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2814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/>
              <a:t>K </a:t>
            </a:r>
            <a:r>
              <a:rPr lang="cs-CZ" sz="2400" dirty="0" smtClean="0"/>
              <a:t>1. 4. 2011 dojde ke splynutí Vyšší odborné školy a Střední odborné školy technické, Litomyšl se Střední školou zahradnickou Litomyšl (</a:t>
            </a:r>
            <a:r>
              <a:rPr lang="cs-CZ" sz="2400" dirty="0" err="1" smtClean="0"/>
              <a:t>RPk</a:t>
            </a:r>
            <a:r>
              <a:rPr lang="cs-CZ" sz="2400" dirty="0" smtClean="0"/>
              <a:t> 2. 9. 2010, </a:t>
            </a:r>
            <a:r>
              <a:rPr lang="cs-CZ" sz="2400" dirty="0" err="1" smtClean="0"/>
              <a:t>ZPk</a:t>
            </a:r>
            <a:r>
              <a:rPr lang="cs-CZ" sz="2400" dirty="0" smtClean="0"/>
              <a:t>),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bude </a:t>
            </a:r>
            <a:r>
              <a:rPr lang="cs-CZ" sz="2400" dirty="0" smtClean="0"/>
              <a:t>vypsán konkurz na ředitele nového </a:t>
            </a:r>
            <a:r>
              <a:rPr lang="cs-CZ" sz="2400" dirty="0" smtClean="0"/>
              <a:t>subjektu.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1A91-D220-4E10-A830-23CB003DFC7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/>
              <a:t>Útlum </a:t>
            </a:r>
            <a:r>
              <a:rPr lang="cs-CZ" sz="2400" dirty="0" smtClean="0"/>
              <a:t>oboru – Instalatér </a:t>
            </a:r>
            <a:r>
              <a:rPr lang="cs-CZ" sz="2400" dirty="0" smtClean="0"/>
              <a:t>ve </a:t>
            </a:r>
            <a:r>
              <a:rPr lang="cs-CZ" sz="2400" dirty="0" smtClean="0"/>
              <a:t>Střední odborné </a:t>
            </a:r>
            <a:r>
              <a:rPr lang="cs-CZ" sz="2400" dirty="0" smtClean="0"/>
              <a:t>škole </a:t>
            </a:r>
            <a:r>
              <a:rPr lang="cs-CZ" sz="2400" dirty="0" smtClean="0"/>
              <a:t>stavební a </a:t>
            </a:r>
            <a:r>
              <a:rPr lang="cs-CZ" sz="2400" dirty="0" smtClean="0"/>
              <a:t>Středním odborném učilišti stavebním Rybitví,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obor bude nastaven jako dobíhající (ve školním roce 2011/2012 nebude nabízen</a:t>
            </a:r>
            <a:r>
              <a:rPr lang="cs-CZ" sz="2400" dirty="0" smtClean="0"/>
              <a:t>).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1A91-D220-4E10-A830-23CB003DFC7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B49E76-F502-42CD-BB14-C38716BFA54A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16386" name="Zástupný symbol pro číslo snímku 3"/>
          <p:cNvSpPr txBox="1">
            <a:spLocks noGrp="1"/>
          </p:cNvSpPr>
          <p:nvPr/>
        </p:nvSpPr>
        <p:spPr bwMode="auto">
          <a:xfrm>
            <a:off x="133350" y="5300663"/>
            <a:ext cx="47783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CDB3B862-3022-43B5-B2C4-66F0E050DB67}" type="slidenum">
              <a:rPr lang="cs-CZ" sz="1400" b="1">
                <a:solidFill>
                  <a:srgbClr val="19489A"/>
                </a:solidFill>
                <a:latin typeface="Arial Black" pitchFamily="34" charset="0"/>
              </a:rPr>
              <a:pPr algn="ctr"/>
              <a:t>2</a:t>
            </a:fld>
            <a:endParaRPr lang="cs-CZ" sz="1400" b="1">
              <a:solidFill>
                <a:srgbClr val="19489A"/>
              </a:solidFill>
              <a:latin typeface="Arial Black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92150"/>
            <a:ext cx="8156575" cy="576263"/>
          </a:xfrm>
        </p:spPr>
        <p:txBody>
          <a:bodyPr/>
          <a:lstStyle/>
          <a:p>
            <a:pPr eaLnBrk="1" hangingPunct="1"/>
            <a:r>
              <a:rPr lang="cs-CZ" smtClean="0"/>
              <a:t>Současný stav ve středním školství v Pk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>
              <a:lnSpc>
                <a:spcPct val="150000"/>
              </a:lnSpc>
            </a:pPr>
            <a:r>
              <a:rPr lang="cs-CZ" sz="2400" dirty="0" smtClean="0"/>
              <a:t>Klesající </a:t>
            </a:r>
            <a:r>
              <a:rPr lang="cs-CZ" sz="2400" dirty="0" smtClean="0"/>
              <a:t>demografická </a:t>
            </a:r>
            <a:r>
              <a:rPr lang="cs-CZ" sz="2400" dirty="0" smtClean="0"/>
              <a:t>křivka (pokles vycházejících žáků z 9. ročníků základních škol), </a:t>
            </a:r>
            <a:endParaRPr lang="cs-CZ" sz="2400" dirty="0" smtClean="0"/>
          </a:p>
          <a:p>
            <a:pPr eaLnBrk="1" hangingPunct="1">
              <a:lnSpc>
                <a:spcPct val="150000"/>
              </a:lnSpc>
            </a:pPr>
            <a:r>
              <a:rPr lang="cs-CZ" sz="2400" dirty="0" smtClean="0"/>
              <a:t>úbytek žáků </a:t>
            </a:r>
            <a:r>
              <a:rPr lang="cs-CZ" sz="2400" dirty="0" smtClean="0"/>
              <a:t>ve </a:t>
            </a:r>
            <a:r>
              <a:rPr lang="cs-CZ" sz="2400" dirty="0" smtClean="0"/>
              <a:t>středních školách v roce 2011 oproti roku 2009 bude 2500 </a:t>
            </a:r>
            <a:r>
              <a:rPr lang="cs-CZ" sz="2400" dirty="0" smtClean="0"/>
              <a:t>žáků,</a:t>
            </a:r>
            <a:endParaRPr lang="cs-CZ" sz="2400" dirty="0" smtClean="0"/>
          </a:p>
          <a:p>
            <a:pPr eaLnBrk="1" hangingPunct="1">
              <a:lnSpc>
                <a:spcPct val="150000"/>
              </a:lnSpc>
            </a:pPr>
            <a:r>
              <a:rPr lang="cs-CZ" sz="2400" dirty="0" smtClean="0"/>
              <a:t>v roce 2015 už bude tento úbytek představovat téměř 4400 </a:t>
            </a:r>
            <a:r>
              <a:rPr lang="cs-CZ" sz="2400" dirty="0" smtClean="0"/>
              <a:t>žáků.</a:t>
            </a:r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2814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/>
              <a:t>Přijímací </a:t>
            </a:r>
            <a:r>
              <a:rPr lang="cs-CZ" sz="2400" dirty="0" smtClean="0"/>
              <a:t>zkoušky </a:t>
            </a:r>
            <a:r>
              <a:rPr lang="cs-CZ" sz="2400" dirty="0" smtClean="0"/>
              <a:t>do maturitních oborů vzdělávání,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v </a:t>
            </a:r>
            <a:r>
              <a:rPr lang="cs-CZ" sz="2400" dirty="0" smtClean="0"/>
              <a:t>roce 2010 testy </a:t>
            </a:r>
            <a:r>
              <a:rPr lang="cs-CZ" sz="2400" dirty="0" smtClean="0"/>
              <a:t>pro žáky 9. ročníků základních škol </a:t>
            </a:r>
            <a:r>
              <a:rPr lang="cs-CZ" sz="2400" dirty="0" smtClean="0"/>
              <a:t>– studijní </a:t>
            </a:r>
            <a:r>
              <a:rPr lang="cs-CZ" sz="2400" dirty="0" smtClean="0"/>
              <a:t>předpoklady,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nabídka </a:t>
            </a:r>
            <a:r>
              <a:rPr lang="cs-CZ" sz="2400" dirty="0" smtClean="0"/>
              <a:t>certifikovaných služeb </a:t>
            </a:r>
            <a:r>
              <a:rPr lang="cs-CZ" sz="2400" dirty="0" smtClean="0"/>
              <a:t>základním </a:t>
            </a:r>
            <a:r>
              <a:rPr lang="cs-CZ" sz="2400" dirty="0" smtClean="0"/>
              <a:t>školám </a:t>
            </a:r>
            <a:r>
              <a:rPr lang="cs-CZ" sz="2400" dirty="0" smtClean="0"/>
              <a:t>-hodnocení </a:t>
            </a:r>
            <a:r>
              <a:rPr lang="cs-CZ" sz="2400" dirty="0" smtClean="0"/>
              <a:t>žáků 9. </a:t>
            </a:r>
            <a:r>
              <a:rPr lang="cs-CZ" sz="2400" dirty="0" smtClean="0"/>
              <a:t>ročníků </a:t>
            </a:r>
            <a:r>
              <a:rPr lang="cs-CZ" sz="2400" dirty="0" smtClean="0"/>
              <a:t>z hlediska jejich studijních </a:t>
            </a:r>
            <a:r>
              <a:rPr lang="cs-CZ" sz="2400" dirty="0" smtClean="0"/>
              <a:t>předpokladů,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duben 2011 přijímací zkoušky </a:t>
            </a:r>
            <a:r>
              <a:rPr lang="cs-CZ" sz="2400" dirty="0" smtClean="0"/>
              <a:t>do maturitních oborů.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1A91-D220-4E10-A830-23CB003DFC7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Žáci, kteří zahájili studium daného oboru </a:t>
            </a:r>
            <a:br>
              <a:rPr lang="cs-CZ" dirty="0" smtClean="0"/>
            </a:br>
            <a:r>
              <a:rPr lang="cs-CZ" dirty="0" smtClean="0"/>
              <a:t>v příslušné škole jej ukončí v místě a čase.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1A91-D220-4E10-A830-23CB003DFC7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35000"/>
            <a:ext cx="8156575" cy="2001838"/>
          </a:xfrm>
        </p:spPr>
        <p:txBody>
          <a:bodyPr/>
          <a:lstStyle/>
          <a:p>
            <a:r>
              <a:rPr lang="cs-CZ" smtClean="0"/>
              <a:t>Změny ve středním školství </a:t>
            </a:r>
            <a:br>
              <a:rPr lang="cs-CZ" smtClean="0"/>
            </a:br>
            <a:r>
              <a:rPr lang="cs-CZ" smtClean="0"/>
              <a:t>Pardubického kraje</a:t>
            </a:r>
            <a:br>
              <a:rPr lang="cs-CZ" smtClean="0"/>
            </a:br>
            <a:r>
              <a:rPr lang="cs-CZ" smtClean="0"/>
              <a:t>pro školní rok 2011/2012</a:t>
            </a:r>
            <a:br>
              <a:rPr lang="cs-CZ" smtClean="0"/>
            </a:br>
            <a:endParaRPr lang="cs-CZ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924175"/>
            <a:ext cx="8075612" cy="3201988"/>
          </a:xfrm>
        </p:spPr>
        <p:txBody>
          <a:bodyPr/>
          <a:lstStyle/>
          <a:p>
            <a:pPr>
              <a:buFontTx/>
              <a:buNone/>
            </a:pPr>
            <a:r>
              <a:rPr lang="cs-CZ" dirty="0" smtClean="0"/>
              <a:t>Děkuji za pozornost.</a:t>
            </a:r>
          </a:p>
          <a:p>
            <a:pPr>
              <a:buFontTx/>
              <a:buNone/>
            </a:pPr>
            <a:r>
              <a:rPr lang="cs-CZ" dirty="0" smtClean="0"/>
              <a:t> Ing. Jana Pernicová</a:t>
            </a:r>
          </a:p>
          <a:p>
            <a:pPr>
              <a:buFontTx/>
              <a:buNone/>
            </a:pPr>
            <a:r>
              <a:rPr lang="cs-CZ" sz="2400" dirty="0" smtClean="0"/>
              <a:t>radní zodpovědná za školství, kulturu a památkovou péči</a:t>
            </a:r>
          </a:p>
          <a:p>
            <a:pPr>
              <a:buFontTx/>
              <a:buNone/>
            </a:pPr>
            <a:r>
              <a:rPr lang="cs-CZ" dirty="0" smtClean="0"/>
              <a:t>www.</a:t>
            </a:r>
            <a:r>
              <a:rPr lang="cs-CZ" smtClean="0"/>
              <a:t>janapernicova.cz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395DA38-C7A6-47A8-B574-A0B9075EB7CB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8156575" cy="503237"/>
          </a:xfrm>
        </p:spPr>
        <p:txBody>
          <a:bodyPr/>
          <a:lstStyle/>
          <a:p>
            <a:pPr eaLnBrk="1" hangingPunct="1"/>
            <a:r>
              <a:rPr lang="cs-CZ" sz="2400" dirty="0" smtClean="0"/>
              <a:t>Změny ve středním školství v Pardubickém kraji </a:t>
            </a:r>
          </a:p>
        </p:txBody>
      </p:sp>
      <p:pic>
        <p:nvPicPr>
          <p:cNvPr id="9221" name="Picture 4" descr="dem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052513"/>
            <a:ext cx="6908800" cy="446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27873FF-5D03-4E65-82C7-E756F4DBD4DD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Současný stav ve středním školství v Pk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sz="2400" dirty="0" smtClean="0"/>
              <a:t>Počet </a:t>
            </a:r>
            <a:r>
              <a:rPr lang="cs-CZ" sz="2400" dirty="0" smtClean="0"/>
              <a:t>škol v Pardubickém kraji – celkem 79 </a:t>
            </a:r>
            <a:r>
              <a:rPr lang="cs-CZ" sz="2400" dirty="0" smtClean="0"/>
              <a:t>středních škol</a:t>
            </a:r>
            <a:r>
              <a:rPr lang="cs-CZ" sz="2400" dirty="0" smtClean="0"/>
              <a:t>, z toho 16 </a:t>
            </a:r>
            <a:r>
              <a:rPr lang="cs-CZ" sz="2400" dirty="0" smtClean="0"/>
              <a:t>má jiného zřizovatele.</a:t>
            </a:r>
            <a:endParaRPr lang="cs-CZ" sz="2400" dirty="0" smtClean="0"/>
          </a:p>
        </p:txBody>
      </p:sp>
      <p:sp>
        <p:nvSpPr>
          <p:cNvPr id="18436" name="Zástupný symbol pro číslo snímku 3"/>
          <p:cNvSpPr txBox="1">
            <a:spLocks noGrp="1"/>
          </p:cNvSpPr>
          <p:nvPr/>
        </p:nvSpPr>
        <p:spPr bwMode="auto">
          <a:xfrm>
            <a:off x="133350" y="5300663"/>
            <a:ext cx="47783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44D6A6C3-17CC-4DB1-90B0-6AF5F16C7653}" type="slidenum">
              <a:rPr lang="cs-CZ" sz="1400" b="1">
                <a:solidFill>
                  <a:srgbClr val="19489A"/>
                </a:solidFill>
                <a:latin typeface="Arial Black" pitchFamily="34" charset="0"/>
              </a:rPr>
              <a:pPr algn="ctr"/>
              <a:t>4</a:t>
            </a:fld>
            <a:endParaRPr lang="cs-CZ" sz="1400" b="1">
              <a:solidFill>
                <a:srgbClr val="19489A"/>
              </a:solidFill>
              <a:latin typeface="Arial Black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71472" y="2571744"/>
          <a:ext cx="8072438" cy="2879725"/>
        </p:xfrm>
        <a:graphic>
          <a:graphicData uri="http://schemas.openxmlformats.org/drawingml/2006/table">
            <a:tbl>
              <a:tblPr/>
              <a:tblGrid>
                <a:gridCol w="1692275"/>
                <a:gridCol w="1276350"/>
                <a:gridCol w="1276350"/>
                <a:gridCol w="1276350"/>
                <a:gridCol w="1274763"/>
                <a:gridCol w="1276350"/>
              </a:tblGrid>
              <a:tr h="596900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Okres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Počet škol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 toho jiný zřizovatel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Gymnázia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 toho jiný zřizovatel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OA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Chrudim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Pardubice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Svitavy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Ústí n. O.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Celkem     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756620-BEC1-4FE8-A699-0EAF9FA0FD5E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Současný stav ve středním školství v Pk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395288" y="1484313"/>
            <a:ext cx="8435975" cy="48577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sz="2400" dirty="0" smtClean="0"/>
              <a:t>Naplněnost </a:t>
            </a:r>
            <a:r>
              <a:rPr lang="cs-CZ" sz="2400" dirty="0" smtClean="0"/>
              <a:t>škol v průměru 74 </a:t>
            </a:r>
            <a:r>
              <a:rPr lang="cs-CZ" sz="2400" dirty="0" smtClean="0"/>
              <a:t>%,</a:t>
            </a:r>
            <a:endParaRPr lang="cs-CZ" sz="2400" dirty="0" smtClean="0"/>
          </a:p>
          <a:p>
            <a:pPr eaLnBrk="1" hangingPunct="1">
              <a:lnSpc>
                <a:spcPct val="150000"/>
              </a:lnSpc>
            </a:pPr>
            <a:r>
              <a:rPr lang="cs-CZ" sz="2400" dirty="0" smtClean="0"/>
              <a:t>nejvyšší naplněnost mají gymnázia 80 – 95</a:t>
            </a:r>
            <a:r>
              <a:rPr lang="cs-CZ" sz="2400" dirty="0" smtClean="0"/>
              <a:t>%,</a:t>
            </a:r>
            <a:endParaRPr lang="cs-CZ" sz="2400" dirty="0" smtClean="0"/>
          </a:p>
          <a:p>
            <a:pPr eaLnBrk="1" hangingPunct="1">
              <a:lnSpc>
                <a:spcPct val="150000"/>
              </a:lnSpc>
            </a:pPr>
            <a:r>
              <a:rPr lang="cs-CZ" sz="2400" dirty="0" smtClean="0"/>
              <a:t>14 škol má naplněnost 60% a menší; extrém 46</a:t>
            </a:r>
            <a:r>
              <a:rPr lang="cs-CZ" sz="2400" dirty="0" smtClean="0"/>
              <a:t>%,</a:t>
            </a:r>
            <a:endParaRPr lang="cs-CZ" sz="2400" dirty="0" smtClean="0"/>
          </a:p>
          <a:p>
            <a:pPr eaLnBrk="1" hangingPunct="1">
              <a:lnSpc>
                <a:spcPct val="150000"/>
              </a:lnSpc>
            </a:pPr>
            <a:r>
              <a:rPr lang="cs-CZ" sz="2400" dirty="0" smtClean="0"/>
              <a:t>školy ztrácejí na výběrovosti a kvalitě </a:t>
            </a:r>
            <a:r>
              <a:rPr lang="cs-CZ" sz="2400" dirty="0" smtClean="0"/>
              <a:t>vzdělávání,</a:t>
            </a:r>
            <a:endParaRPr lang="cs-CZ" sz="2400" dirty="0" smtClean="0"/>
          </a:p>
          <a:p>
            <a:pPr eaLnBrk="1" hangingPunct="1">
              <a:lnSpc>
                <a:spcPct val="150000"/>
              </a:lnSpc>
            </a:pPr>
            <a:r>
              <a:rPr lang="cs-CZ" sz="2400" dirty="0" smtClean="0"/>
              <a:t>obor elektrotechnika studuje pouze 9%, stavebnictví pouze 7</a:t>
            </a:r>
            <a:r>
              <a:rPr lang="cs-CZ" sz="2400" dirty="0" smtClean="0"/>
              <a:t>%.</a:t>
            </a:r>
            <a:endParaRPr lang="cs-CZ" sz="2400" dirty="0" smtClean="0"/>
          </a:p>
          <a:p>
            <a:pPr eaLnBrk="1" hangingPunct="1"/>
            <a:endParaRPr lang="cs-CZ" sz="2400" dirty="0" smtClean="0"/>
          </a:p>
        </p:txBody>
      </p:sp>
      <p:sp>
        <p:nvSpPr>
          <p:cNvPr id="19460" name="Zástupný symbol pro číslo snímku 3"/>
          <p:cNvSpPr txBox="1">
            <a:spLocks noGrp="1"/>
          </p:cNvSpPr>
          <p:nvPr/>
        </p:nvSpPr>
        <p:spPr bwMode="auto">
          <a:xfrm>
            <a:off x="133350" y="5300663"/>
            <a:ext cx="47783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8A3B8316-425B-45FF-91C2-38A87C3B543A}" type="slidenum">
              <a:rPr lang="cs-CZ" sz="1400" b="1">
                <a:solidFill>
                  <a:srgbClr val="19489A"/>
                </a:solidFill>
                <a:latin typeface="Arial Black" pitchFamily="34" charset="0"/>
              </a:rPr>
              <a:pPr algn="ctr"/>
              <a:t>5</a:t>
            </a:fld>
            <a:endParaRPr lang="cs-CZ" sz="1400" b="1">
              <a:solidFill>
                <a:srgbClr val="19489A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2246DAD-0451-494B-B0E4-3D2123225465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Současný stav ve středním školství v Pk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/>
              <a:t>Zpracována </a:t>
            </a:r>
            <a:r>
              <a:rPr lang="cs-CZ" sz="2400" dirty="0" smtClean="0"/>
              <a:t>Analýza středního školství v souladu s Dlouhodobým záměrem vzdělávání z roku </a:t>
            </a:r>
            <a:r>
              <a:rPr lang="cs-CZ" sz="2400" dirty="0" smtClean="0"/>
              <a:t>2008,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na základě analýzy zpracován návrh změn ve středním </a:t>
            </a:r>
            <a:r>
              <a:rPr lang="cs-CZ" sz="2400" dirty="0" smtClean="0"/>
              <a:t>školství,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předloženo k projednání Radě a Zastupitelstvu Pardubického kraje, výboru pro vzdělávání </a:t>
            </a:r>
            <a:r>
              <a:rPr lang="cs-CZ" sz="2400" dirty="0" err="1" smtClean="0"/>
              <a:t>ZPk</a:t>
            </a:r>
            <a:r>
              <a:rPr lang="cs-CZ" sz="2400" dirty="0" smtClean="0"/>
              <a:t>; projednáno se školami, </a:t>
            </a:r>
            <a:r>
              <a:rPr lang="cs-CZ" sz="2400" dirty="0" smtClean="0"/>
              <a:t>obcemi.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ve středním školství v Pardubickém kraji pro školní rok 2010/2011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/>
              <a:t>Sloučení: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o</a:t>
            </a:r>
            <a:r>
              <a:rPr lang="cs-CZ" sz="2400" dirty="0" smtClean="0"/>
              <a:t>d </a:t>
            </a:r>
            <a:r>
              <a:rPr lang="cs-CZ" sz="2400" dirty="0" smtClean="0"/>
              <a:t>1. 9. 2010 došlo ke </a:t>
            </a:r>
            <a:r>
              <a:rPr lang="cs-CZ" sz="2400" dirty="0" smtClean="0"/>
              <a:t>sloučení </a:t>
            </a:r>
            <a:r>
              <a:rPr lang="cs-CZ" sz="2400" dirty="0" smtClean="0"/>
              <a:t>Střediska praktické </a:t>
            </a:r>
            <a:r>
              <a:rPr lang="cs-CZ" sz="2400" dirty="0" smtClean="0"/>
              <a:t>vyučování </a:t>
            </a:r>
            <a:r>
              <a:rPr lang="cs-CZ" sz="2400" dirty="0" err="1" smtClean="0"/>
              <a:t>Žamberk</a:t>
            </a:r>
            <a:r>
              <a:rPr lang="cs-CZ" sz="2400" dirty="0" smtClean="0"/>
              <a:t> se Střední školou obchodu, řemesel a služeb </a:t>
            </a:r>
            <a:r>
              <a:rPr lang="cs-CZ" sz="2400" dirty="0" err="1" smtClean="0"/>
              <a:t>Žamberk</a:t>
            </a:r>
            <a:r>
              <a:rPr lang="cs-CZ" sz="2400" dirty="0" smtClean="0"/>
              <a:t>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nástupnickou organizací je Střední škola obchodu, řemesel a služeb </a:t>
            </a:r>
            <a:r>
              <a:rPr lang="cs-CZ" sz="2400" dirty="0" err="1" smtClean="0"/>
              <a:t>Žamberk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1A91-D220-4E10-A830-23CB003DFC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ve středním školství v Pardubickém kraji pro školní rok 2011/2012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281488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Převody ZUŠ a </a:t>
            </a:r>
            <a:r>
              <a:rPr lang="cs-CZ" sz="2400" dirty="0" smtClean="0"/>
              <a:t>DDM: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k</a:t>
            </a:r>
            <a:r>
              <a:rPr lang="cs-CZ" sz="2400" dirty="0" smtClean="0"/>
              <a:t> </a:t>
            </a:r>
            <a:r>
              <a:rPr lang="cs-CZ" sz="2400" dirty="0" smtClean="0"/>
              <a:t>1. 1. 2011 bude většina ZUŠ a DDM převedena na města a </a:t>
            </a:r>
            <a:r>
              <a:rPr lang="cs-CZ" sz="2400" dirty="0" smtClean="0"/>
              <a:t>obce,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p</a:t>
            </a:r>
            <a:r>
              <a:rPr lang="cs-CZ" sz="2400" dirty="0" smtClean="0"/>
              <a:t>oslední budou </a:t>
            </a:r>
            <a:r>
              <a:rPr lang="cs-CZ" sz="2400" dirty="0" smtClean="0"/>
              <a:t>převedeny v průběhu roku </a:t>
            </a:r>
            <a:r>
              <a:rPr lang="cs-CZ" sz="2400" dirty="0" smtClean="0"/>
              <a:t>2011,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s</a:t>
            </a:r>
            <a:r>
              <a:rPr lang="cs-CZ" sz="2400" dirty="0" smtClean="0"/>
              <a:t>jednocení </a:t>
            </a:r>
            <a:r>
              <a:rPr lang="cs-CZ" sz="2400" dirty="0" smtClean="0"/>
              <a:t>systému zřizování domů dětí a mládeže a základních uměleckých škol převodem zbývajících zřizovatelských funkcí, včetně bezúplatného převodu </a:t>
            </a:r>
            <a:r>
              <a:rPr lang="cs-CZ" sz="2400" dirty="0" smtClean="0"/>
              <a:t>majetku obcím.</a:t>
            </a:r>
            <a:endParaRPr lang="cs-CZ" sz="24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1A91-D220-4E10-A830-23CB003DFC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97D10BB-9371-4DED-8EF5-B7A9CAA6675C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změny v oblasti školství v Pk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/>
              <a:t>Sjednocení </a:t>
            </a:r>
            <a:r>
              <a:rPr lang="cs-CZ" sz="2400" dirty="0" smtClean="0"/>
              <a:t>systému zřizování speciálních základních </a:t>
            </a:r>
            <a:r>
              <a:rPr lang="cs-CZ" sz="2400" dirty="0" smtClean="0"/>
              <a:t>škol,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speciální </a:t>
            </a:r>
            <a:r>
              <a:rPr lang="cs-CZ" sz="2400" dirty="0" smtClean="0"/>
              <a:t>základní školy budou převedeny ze zřizovatelské funkce z obcí na </a:t>
            </a:r>
            <a:r>
              <a:rPr lang="cs-CZ" sz="2400" dirty="0" err="1" smtClean="0"/>
              <a:t>Pk</a:t>
            </a:r>
            <a:r>
              <a:rPr lang="cs-CZ" sz="2400" dirty="0" smtClean="0"/>
              <a:t>,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většina </a:t>
            </a:r>
            <a:r>
              <a:rPr lang="cs-CZ" sz="2400" dirty="0" smtClean="0"/>
              <a:t>převedena k </a:t>
            </a:r>
            <a:r>
              <a:rPr lang="cs-CZ" sz="2400" dirty="0" smtClean="0"/>
              <a:t>1.1.2011.</a:t>
            </a:r>
            <a:endParaRPr lang="cs-CZ" sz="2400" dirty="0" smtClean="0"/>
          </a:p>
          <a:p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Pk_vzor">
  <a:themeElements>
    <a:clrScheme name="Prezentace_Pk_vzo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_Pk_vzo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_Pk_vz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Pk_vz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Pk_vz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Pk_vz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Pk_vz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Pk_vz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Pk_vz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Pk_vz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Pk_vz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Pk_vz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Pk_vz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Pk_vz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Prezentace_Pk_vzor</Template>
  <TotalTime>495</TotalTime>
  <Words>1231</Words>
  <Application>Microsoft Office PowerPoint</Application>
  <PresentationFormat>Předvádění na obrazovce (4:3)</PresentationFormat>
  <Paragraphs>409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Prezentace_Pk_vzor</vt:lpstr>
      <vt:lpstr>Snímek 1</vt:lpstr>
      <vt:lpstr>Současný stav ve středním školství v Pk</vt:lpstr>
      <vt:lpstr>Změny ve středním školství v Pardubickém kraji </vt:lpstr>
      <vt:lpstr>Současný stav ve středním školství v Pk</vt:lpstr>
      <vt:lpstr>Současný stav ve středním školství v Pk</vt:lpstr>
      <vt:lpstr>Současný stav ve středním školství v Pk</vt:lpstr>
      <vt:lpstr>Změny ve středním školství v Pardubickém kraji pro školní rok 2010/2011</vt:lpstr>
      <vt:lpstr>Změny ve středním školství v Pardubickém kraji pro školní rok 2011/2012</vt:lpstr>
      <vt:lpstr>Další změny v oblasti školství v Pk</vt:lpstr>
      <vt:lpstr>Změny ve středním školství v Pk</vt:lpstr>
      <vt:lpstr>Změny ve středním školství v Pardubickém kraji pro školní rok 2011/2012</vt:lpstr>
      <vt:lpstr>Změny ve středním školství v Pk</vt:lpstr>
      <vt:lpstr>Změny ve středním školství v Pardubickém kraji pro školní rok 2011/2012</vt:lpstr>
      <vt:lpstr>Změny ve středním školství v Pardubickém kraji pro školní rok 2011/2012</vt:lpstr>
      <vt:lpstr>Změny ve středním školství v Pardubickém kraji pro školní rok 2011/2012</vt:lpstr>
      <vt:lpstr>Změny ve středním školství v Pardubickém kraji pro školní rok 2011/2012</vt:lpstr>
      <vt:lpstr>Další změny v oblasti školství v Pk</vt:lpstr>
      <vt:lpstr>Splynutí</vt:lpstr>
      <vt:lpstr>Snímek 19</vt:lpstr>
      <vt:lpstr>Snímek 20</vt:lpstr>
      <vt:lpstr>Snímek 21</vt:lpstr>
      <vt:lpstr>Změny ve středním školství  Pardubického kraje pro školní rok 2011/2012 </vt:lpstr>
    </vt:vector>
  </TitlesOfParts>
  <Company>Krajský úřad Pardubického kraje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35</cp:revision>
  <dcterms:created xsi:type="dcterms:W3CDTF">2010-01-27T14:22:29Z</dcterms:created>
  <dcterms:modified xsi:type="dcterms:W3CDTF">2010-09-08T07:14:52Z</dcterms:modified>
</cp:coreProperties>
</file>